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Microsoft_Equation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17" r:id="rId2"/>
    <p:sldId id="325" r:id="rId3"/>
    <p:sldId id="324" r:id="rId4"/>
    <p:sldId id="326" r:id="rId5"/>
    <p:sldId id="327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25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8" autoAdjust="0"/>
    <p:restoredTop sz="94682" autoAdjust="0"/>
  </p:normalViewPr>
  <p:slideViewPr>
    <p:cSldViewPr snapToGrid="0" snapToObjects="1">
      <p:cViewPr>
        <p:scale>
          <a:sx n="100" d="100"/>
          <a:sy n="100" d="100"/>
        </p:scale>
        <p:origin x="-248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763FA-3F29-474A-9CD2-883E624A86C6}" type="datetime1">
              <a:rPr lang="en-US" smtClean="0"/>
              <a:pPr/>
              <a:t>12/17/15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82975-29AB-AD4F-97FA-ED7609E49A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8964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AFFFC-4CF0-C244-94A4-AE385A65368A}" type="datetime1">
              <a:rPr lang="en-US" smtClean="0"/>
              <a:pPr/>
              <a:t>12/17/15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02235-20BB-0043-9BA6-3CA39F5413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5594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02235-20BB-0043-9BA6-3CA39F5413C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 Dec.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 Dec.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 Dec.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 Dec.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 Dec.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 Dec.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 Dec.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 Dec.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 Dec.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 Dec.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 Dec.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 Dec.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oleObject" Target="../embeddings/Microsoft_Equation1.bin"/><Relationship Id="rId5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50517"/>
            <a:ext cx="7772400" cy="3867016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000090"/>
                </a:solidFill>
              </a:rPr>
              <a:t>nPDF</a:t>
            </a:r>
            <a:r>
              <a:rPr lang="en-US" b="1" dirty="0" smtClean="0">
                <a:solidFill>
                  <a:srgbClr val="000090"/>
                </a:solidFill>
              </a:rPr>
              <a:t> @ EIC</a:t>
            </a:r>
            <a:r>
              <a:rPr lang="en-US" b="1" dirty="0" smtClean="0">
                <a:solidFill>
                  <a:srgbClr val="000090"/>
                </a:solidFill>
              </a:rPr>
              <a:t/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b="1" dirty="0">
                <a:solidFill>
                  <a:srgbClr val="000090"/>
                </a:solidFill>
              </a:rPr>
              <a:t/>
            </a:r>
            <a:br>
              <a:rPr lang="en-US" b="1" dirty="0">
                <a:solidFill>
                  <a:srgbClr val="000090"/>
                </a:solidFill>
              </a:rPr>
            </a:br>
            <a:r>
              <a:rPr lang="en-US" sz="2400" b="1" dirty="0" smtClean="0"/>
              <a:t>S. Fazio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EIC Task Force meeting</a:t>
            </a:r>
            <a:br>
              <a:rPr lang="en-US" sz="1800" dirty="0" smtClean="0"/>
            </a:br>
            <a:r>
              <a:rPr lang="en-US" sz="1800" dirty="0" smtClean="0"/>
              <a:t>BNL – December </a:t>
            </a:r>
            <a:r>
              <a:rPr lang="en-US" sz="1800" dirty="0" smtClean="0"/>
              <a:t>17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, </a:t>
            </a:r>
            <a:r>
              <a:rPr lang="en-US" sz="1800" dirty="0" smtClean="0"/>
              <a:t>2015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 Dec.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856256" y="-38100"/>
            <a:ext cx="543650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90"/>
                </a:solidFill>
              </a:rPr>
              <a:t>Conclusions from Matt Lamont</a:t>
            </a:r>
            <a:endParaRPr lang="en-US" sz="3200" b="1" dirty="0">
              <a:solidFill>
                <a:srgbClr val="000090"/>
              </a:solidFill>
            </a:endParaRPr>
          </a:p>
        </p:txBody>
      </p:sp>
      <p:pic>
        <p:nvPicPr>
          <p:cNvPr id="5" name="Picture 4" descr="Screen Shot 2015-12-17 at 9.35.2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722" y="711200"/>
            <a:ext cx="2792678" cy="5652076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" y="1146072"/>
            <a:ext cx="5232399" cy="5261078"/>
            <a:chOff x="1" y="879372"/>
            <a:chExt cx="5232399" cy="5261078"/>
          </a:xfrm>
        </p:grpSpPr>
        <p:pic>
          <p:nvPicPr>
            <p:cNvPr id="6" name="Picture 5" descr="Screen Shot 2015-12-17 at 9.37.46 A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879372"/>
              <a:ext cx="5067300" cy="5261078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4876800" y="879372"/>
              <a:ext cx="355600" cy="3779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 descr="Screen Shot 2015-12-17 at 9.39.23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1" y="462318"/>
            <a:ext cx="4465684" cy="680682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5067301" y="4267200"/>
            <a:ext cx="4051301" cy="2230338"/>
            <a:chOff x="5067301" y="4267200"/>
            <a:chExt cx="4051301" cy="2230338"/>
          </a:xfrm>
        </p:grpSpPr>
        <p:sp>
          <p:nvSpPr>
            <p:cNvPr id="15" name="TextBox 14"/>
            <p:cNvSpPr txBox="1"/>
            <p:nvPr/>
          </p:nvSpPr>
          <p:spPr>
            <a:xfrm>
              <a:off x="5067301" y="6189761"/>
              <a:ext cx="40513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accent4"/>
                  </a:solidFill>
                </a:rPr>
                <a:t>Sal’s warning: they must be added in quadrature</a:t>
              </a:r>
              <a:endParaRPr lang="en-US" sz="1400" b="1" dirty="0">
                <a:solidFill>
                  <a:schemeClr val="accent4"/>
                </a:solidFill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 flipV="1">
              <a:off x="7543800" y="4267200"/>
              <a:ext cx="1270002" cy="2076450"/>
            </a:xfrm>
            <a:prstGeom prst="straightConnector1">
              <a:avLst/>
            </a:prstGeom>
            <a:ln>
              <a:solidFill>
                <a:schemeClr val="accent4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79023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 Dec.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19856" y="-38100"/>
            <a:ext cx="378280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90"/>
                </a:solidFill>
              </a:rPr>
              <a:t>Radiative corrections</a:t>
            </a:r>
            <a:endParaRPr lang="en-US" sz="3200" b="1" dirty="0">
              <a:solidFill>
                <a:srgbClr val="000090"/>
              </a:solidFill>
            </a:endParaRPr>
          </a:p>
        </p:txBody>
      </p:sp>
      <p:pic>
        <p:nvPicPr>
          <p:cNvPr id="5" name="Picture 4" descr="plot_20x100_RadCor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9" y="665584"/>
            <a:ext cx="4212003" cy="5455816"/>
          </a:xfrm>
          <a:prstGeom prst="rect">
            <a:avLst/>
          </a:prstGeom>
        </p:spPr>
      </p:pic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6097136"/>
              </p:ext>
            </p:extLst>
          </p:nvPr>
        </p:nvGraphicFramePr>
        <p:xfrm>
          <a:off x="4635499" y="4997450"/>
          <a:ext cx="2951285" cy="100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Equation" r:id="rId4" imgW="1447800" imgH="495300" progId="Equation.3">
                  <p:embed/>
                </p:oleObj>
              </mc:Choice>
              <mc:Fallback>
                <p:oleObj name="Equation" r:id="rId4" imgW="1447800" imgH="495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35499" y="4997450"/>
                        <a:ext cx="2951285" cy="1009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076700" y="4292600"/>
            <a:ext cx="472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The radiative corrections to the reduced cross section are defined as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25762" y="2133600"/>
            <a:ext cx="481503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Started from Matt’s code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Matt used PYTHIA (including diffraction)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 now use </a:t>
            </a:r>
            <a:r>
              <a:rPr lang="en-US" dirty="0" err="1" smtClean="0"/>
              <a:t>Elke’s</a:t>
            </a:r>
            <a:r>
              <a:rPr lang="en-US" dirty="0" smtClean="0"/>
              <a:t> </a:t>
            </a:r>
            <a:r>
              <a:rPr lang="en-US" dirty="0" err="1" smtClean="0"/>
              <a:t>Django</a:t>
            </a:r>
            <a:r>
              <a:rPr lang="en-US" dirty="0" smtClean="0"/>
              <a:t> simulations including O(α) radiative effects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radiative corrections can be estimated as the relative difference between the </a:t>
            </a:r>
            <a:r>
              <a:rPr lang="en-US" dirty="0" err="1" smtClean="0"/>
              <a:t>xsections</a:t>
            </a:r>
            <a:r>
              <a:rPr lang="en-US" dirty="0" smtClean="0"/>
              <a:t> including and excluding radiative effects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867148" y="863600"/>
            <a:ext cx="16954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solidFill>
                  <a:srgbClr val="0000FF"/>
                </a:solidFill>
              </a:rPr>
              <a:t>10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-4</a:t>
            </a:r>
            <a:r>
              <a:rPr lang="en-US" sz="1600" b="1" dirty="0" smtClean="0">
                <a:solidFill>
                  <a:srgbClr val="0000FF"/>
                </a:solidFill>
              </a:rPr>
              <a:t> &lt; x &lt; 10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-3</a:t>
            </a:r>
            <a:endParaRPr lang="en-US" sz="1600" b="1" baseline="30000" dirty="0" smtClean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solidFill>
                  <a:srgbClr val="FF0000"/>
                </a:solidFill>
              </a:rPr>
              <a:t>10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-3</a:t>
            </a:r>
            <a:r>
              <a:rPr lang="en-US" sz="1600" b="1" dirty="0" smtClean="0">
                <a:solidFill>
                  <a:srgbClr val="FF0000"/>
                </a:solidFill>
              </a:rPr>
              <a:t> &lt; x &lt; 10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-2</a:t>
            </a:r>
            <a:endParaRPr lang="en-US" sz="1600" b="1" baseline="30000" dirty="0" smtClean="0">
              <a:solidFill>
                <a:srgbClr val="008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solidFill>
                  <a:srgbClr val="008000"/>
                </a:solidFill>
              </a:rPr>
              <a:t>10</a:t>
            </a:r>
            <a:r>
              <a:rPr lang="en-US" sz="1600" b="1" baseline="30000" dirty="0" smtClean="0">
                <a:solidFill>
                  <a:srgbClr val="008000"/>
                </a:solidFill>
              </a:rPr>
              <a:t>-2</a:t>
            </a:r>
            <a:r>
              <a:rPr lang="en-US" sz="1600" b="1" dirty="0" smtClean="0">
                <a:solidFill>
                  <a:srgbClr val="008000"/>
                </a:solidFill>
              </a:rPr>
              <a:t> </a:t>
            </a:r>
            <a:r>
              <a:rPr lang="en-US" sz="1600" b="1" dirty="0">
                <a:solidFill>
                  <a:srgbClr val="008000"/>
                </a:solidFill>
              </a:rPr>
              <a:t>&lt; x &lt; </a:t>
            </a:r>
            <a:r>
              <a:rPr lang="en-US" sz="1600" b="1" dirty="0" smtClean="0">
                <a:solidFill>
                  <a:srgbClr val="008000"/>
                </a:solidFill>
              </a:rPr>
              <a:t>10</a:t>
            </a:r>
            <a:r>
              <a:rPr lang="en-US" sz="1600" b="1" baseline="30000" dirty="0" smtClean="0">
                <a:solidFill>
                  <a:srgbClr val="008000"/>
                </a:solidFill>
              </a:rPr>
              <a:t>-1</a:t>
            </a:r>
            <a:endParaRPr lang="en-US" sz="1600" b="1" baseline="30000" dirty="0">
              <a:solidFill>
                <a:srgbClr val="008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solidFill>
                  <a:srgbClr val="FF25DF"/>
                </a:solidFill>
              </a:rPr>
              <a:t>10</a:t>
            </a:r>
            <a:r>
              <a:rPr lang="en-US" sz="1600" b="1" baseline="30000" dirty="0" smtClean="0">
                <a:solidFill>
                  <a:srgbClr val="FF25DF"/>
                </a:solidFill>
              </a:rPr>
              <a:t>-1</a:t>
            </a:r>
            <a:r>
              <a:rPr lang="en-US" sz="1600" b="1" dirty="0" smtClean="0">
                <a:solidFill>
                  <a:srgbClr val="FF25DF"/>
                </a:solidFill>
              </a:rPr>
              <a:t> </a:t>
            </a:r>
            <a:r>
              <a:rPr lang="en-US" sz="1600" b="1" dirty="0">
                <a:solidFill>
                  <a:srgbClr val="FF25DF"/>
                </a:solidFill>
              </a:rPr>
              <a:t>&lt; x </a:t>
            </a:r>
          </a:p>
        </p:txBody>
      </p:sp>
    </p:spTree>
    <p:extLst>
      <p:ext uri="{BB962C8B-B14F-4D97-AF65-F5344CB8AC3E}">
        <p14:creationId xmlns:p14="http://schemas.microsoft.com/office/powerpoint/2010/main" val="3751818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 Dec.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19856" y="-38100"/>
            <a:ext cx="378280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90"/>
                </a:solidFill>
              </a:rPr>
              <a:t>Radiative corrections</a:t>
            </a:r>
            <a:endParaRPr lang="en-US" sz="3200" b="1" dirty="0">
              <a:solidFill>
                <a:srgbClr val="000090"/>
              </a:solidFill>
            </a:endParaRPr>
          </a:p>
        </p:txBody>
      </p:sp>
      <p:pic>
        <p:nvPicPr>
          <p:cNvPr id="10" name="Picture 9" descr="plot_20x100_RadCorr_vs_r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0" y="634958"/>
            <a:ext cx="5074330" cy="5721392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4914900" y="2349500"/>
            <a:ext cx="3619500" cy="4006850"/>
            <a:chOff x="4914900" y="2349500"/>
            <a:chExt cx="3619500" cy="4006850"/>
          </a:xfrm>
        </p:grpSpPr>
        <p:pic>
          <p:nvPicPr>
            <p:cNvPr id="7" name="Picture 6" descr="Screen Shot 2015-12-14 at 4.38.18 P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10" t="5068" r="4143" b="4729"/>
            <a:stretch/>
          </p:blipFill>
          <p:spPr>
            <a:xfrm>
              <a:off x="4914900" y="2639402"/>
              <a:ext cx="3619500" cy="371694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448300" y="2349500"/>
              <a:ext cx="27613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90"/>
                  </a:solidFill>
                </a:rPr>
                <a:t>From the INT report (2010)</a:t>
              </a:r>
              <a:endParaRPr lang="en-US" b="1" dirty="0">
                <a:solidFill>
                  <a:srgbClr val="00009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734945" y="5334000"/>
              <a:ext cx="26477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Lines mark different x ranges</a:t>
              </a:r>
              <a:endParaRPr lang="en-US" sz="1600" b="1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914901" y="866001"/>
            <a:ext cx="4000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We reproduce the same trend expected in the INT “bible”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07363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 Dec.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621556" y="-38100"/>
            <a:ext cx="188625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90"/>
                </a:solidFill>
              </a:rPr>
              <a:t>OUTLOOK</a:t>
            </a:r>
            <a:endParaRPr lang="en-US" sz="3200" b="1" dirty="0">
              <a:solidFill>
                <a:srgbClr val="00009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9400" y="1511300"/>
            <a:ext cx="86487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How can we reduce the effect of radiative correction?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400" dirty="0" smtClean="0"/>
              <a:t>there is some suggestion on the INT (cut on invariant mass). Other ideas?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Code does not contain analysis, it plots variable at a generator level (no reconstruction, no smearing). For future studies, should we implement detector effects, like smearing, and reconstruction of variables?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400" dirty="0" smtClean="0"/>
              <a:t>This keeping in mind that the Better is enemy to the Good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Finish the paper: it is already in a good stage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69021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5478</TotalTime>
  <Words>279</Words>
  <Application>Microsoft Macintosh PowerPoint</Application>
  <PresentationFormat>On-screen Show (4:3)</PresentationFormat>
  <Paragraphs>36</Paragraphs>
  <Slides>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Microsoft Equation</vt:lpstr>
      <vt:lpstr>nPDF @ EIC  S. Fazio EIC Task Force meeting BNL – December 17th, 2015</vt:lpstr>
      <vt:lpstr>PowerPoint Presentation</vt:lpstr>
      <vt:lpstr>PowerPoint Presentation</vt:lpstr>
      <vt:lpstr>PowerPoint Presentation</vt:lpstr>
      <vt:lpstr>PowerPoint Presentation</vt:lpstr>
    </vt:vector>
  </TitlesOfParts>
  <Manager/>
  <Company>Brookhaven National Laboratory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Theta_gamma vs Pt</dc:title>
  <dc:subject/>
  <dc:creator>Salvatore Fazio</dc:creator>
  <cp:keywords/>
  <dc:description/>
  <cp:lastModifiedBy>Salvatore Fazio</cp:lastModifiedBy>
  <cp:revision>303</cp:revision>
  <cp:lastPrinted>2010-12-09T17:37:28Z</cp:lastPrinted>
  <dcterms:created xsi:type="dcterms:W3CDTF">2013-05-15T19:20:15Z</dcterms:created>
  <dcterms:modified xsi:type="dcterms:W3CDTF">2015-12-17T16:20:32Z</dcterms:modified>
  <cp:category/>
</cp:coreProperties>
</file>